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ubik"/>
      <p:regular r:id="rId29"/>
      <p:bold r:id="rId30"/>
      <p:italic r:id="rId31"/>
      <p:boldItalic r:id="rId32"/>
    </p:embeddedFont>
    <p:embeddedFont>
      <p:font typeface="Shantell Sans"/>
      <p:regular r:id="rId33"/>
      <p:bold r:id="rId34"/>
      <p:italic r:id="rId35"/>
      <p:boldItalic r:id="rId36"/>
    </p:embeddedFont>
    <p:embeddedFont>
      <p:font typeface="JetBrains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etBrains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-italic.fntdata"/><Relationship Id="rId30" Type="http://schemas.openxmlformats.org/officeDocument/2006/relationships/font" Target="fonts/Rubik-bold.fntdata"/><Relationship Id="rId11" Type="http://schemas.openxmlformats.org/officeDocument/2006/relationships/slide" Target="slides/slide6.xml"/><Relationship Id="rId33" Type="http://schemas.openxmlformats.org/officeDocument/2006/relationships/font" Target="fonts/ShantellSans-regular.fntdata"/><Relationship Id="rId10" Type="http://schemas.openxmlformats.org/officeDocument/2006/relationships/slide" Target="slides/slide5.xml"/><Relationship Id="rId32" Type="http://schemas.openxmlformats.org/officeDocument/2006/relationships/font" Target="fonts/Rubik-boldItalic.fntdata"/><Relationship Id="rId13" Type="http://schemas.openxmlformats.org/officeDocument/2006/relationships/slide" Target="slides/slide8.xml"/><Relationship Id="rId35" Type="http://schemas.openxmlformats.org/officeDocument/2006/relationships/font" Target="fonts/ShantellSans-italic.fntdata"/><Relationship Id="rId12" Type="http://schemas.openxmlformats.org/officeDocument/2006/relationships/slide" Target="slides/slide7.xml"/><Relationship Id="rId34" Type="http://schemas.openxmlformats.org/officeDocument/2006/relationships/font" Target="fonts/ShantellSans-bold.fntdata"/><Relationship Id="rId15" Type="http://schemas.openxmlformats.org/officeDocument/2006/relationships/slide" Target="slides/slide10.xml"/><Relationship Id="rId37" Type="http://schemas.openxmlformats.org/officeDocument/2006/relationships/font" Target="fonts/JetBrainsMono-regular.fntdata"/><Relationship Id="rId14" Type="http://schemas.openxmlformats.org/officeDocument/2006/relationships/slide" Target="slides/slide9.xml"/><Relationship Id="rId36" Type="http://schemas.openxmlformats.org/officeDocument/2006/relationships/font" Target="fonts/Shantell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JetBrainsMono-italic.fntdata"/><Relationship Id="rId16" Type="http://schemas.openxmlformats.org/officeDocument/2006/relationships/slide" Target="slides/slide11.xml"/><Relationship Id="rId38" Type="http://schemas.openxmlformats.org/officeDocument/2006/relationships/font" Target="fonts/JetBrains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ce666a6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ce666a6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ce666a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ce666a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cd6f48b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cd6f48b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69143d8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69143d8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ce264ce9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ce264ce9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ce264ce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ce264ce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ce264ce9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ce264ce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ce264ce9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ce264ce9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cd6f48b7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cd6f48b7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c019575f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c019575f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5b8443b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5b8443b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cd6f48b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cd6f48b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ce264ce9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ce264ce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0bdadde5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0bdadde5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b6367a9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b6367a9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ce666a6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ce666a6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ce666a6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ce666a6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ce264ce9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ce264ce9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ce666a6b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ce666a6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2524b1bb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2524b1bb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bc78a32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bc78a32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ce666a6b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ce666a6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E293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Font typeface="Rubik"/>
              <a:buNone/>
              <a:defRPr sz="120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15475" y="2150850"/>
            <a:ext cx="73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 sz="1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 sz="1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400"/>
              <a:buFont typeface="Rubik"/>
              <a:buNone/>
              <a:defRPr sz="2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desandbox.io/p/sandbox/coding-subuh-ajax-server-33zfhf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mozilla.org/en-US/docs/Web/API/XMLHttpRequest/responseType" TargetMode="External"/><Relationship Id="rId4" Type="http://schemas.openxmlformats.org/officeDocument/2006/relationships/hyperlink" Target="https://developer.mozilla.org/en-US/docs/Web/API/Fetch_API/Using_Fetch" TargetMode="External"/><Relationship Id="rId5" Type="http://schemas.openxmlformats.org/officeDocument/2006/relationships/hyperlink" Target="https://www.petanikode.com/javascript-ajax/" TargetMode="External"/><Relationship Id="rId6" Type="http://schemas.openxmlformats.org/officeDocument/2006/relationships/hyperlink" Target="https://www.petanikode.com/nodejs-sqlit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63963" y="2018400"/>
            <a:ext cx="78603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Promise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9588" y="344620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 Muhardian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33813" y="1148025"/>
            <a:ext cx="8520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Coding Subuh #20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 di Proses Asynchronous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40875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akan dipanggil ketika proses asynchronous selesai dikerjakan supaya hasil dari proses tersebut bisa kita proses lebih lanjut.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Pada contoh di samping, </a:t>
            </a:r>
            <a:r>
              <a:rPr b="1" lang="en">
                <a:latin typeface="JetBrains Mono"/>
                <a:ea typeface="JetBrains Mono"/>
                <a:cs typeface="JetBrains Mono"/>
                <a:sym typeface="JetBrains Mono"/>
              </a:rPr>
              <a:t>tugas2()</a:t>
            </a:r>
            <a:r>
              <a:rPr lang="en"/>
              <a:t> akan ditunda sampai 1 detik. </a:t>
            </a:r>
            <a:r>
              <a:rPr b="1" lang="en">
                <a:latin typeface="JetBrains Mono"/>
                <a:ea typeface="JetBrains Mono"/>
                <a:cs typeface="JetBrains Mono"/>
                <a:sym typeface="JetBrains Mono"/>
              </a:rPr>
              <a:t>tugas3()</a:t>
            </a:r>
            <a:r>
              <a:rPr lang="en"/>
              <a:t> tidak akan menunggu </a:t>
            </a:r>
            <a:r>
              <a:rPr b="1" lang="en">
                <a:latin typeface="JetBrains Mono"/>
                <a:ea typeface="JetBrains Mono"/>
                <a:cs typeface="JetBrains Mono"/>
                <a:sym typeface="JetBrains Mono"/>
              </a:rPr>
              <a:t>tugas2()</a:t>
            </a:r>
            <a:r>
              <a:rPr lang="en"/>
              <a:t> selesai.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650" y="1017725"/>
            <a:ext cx="302312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5386675" y="4531875"/>
            <a:ext cx="1974875" cy="7375"/>
          </a:xfrm>
          <a:custGeom>
            <a:rect b="b" l="l" r="r" t="t"/>
            <a:pathLst>
              <a:path extrusionOk="0" h="295" w="78995">
                <a:moveTo>
                  <a:pt x="0" y="0"/>
                </a:moveTo>
                <a:cubicBezTo>
                  <a:pt x="26332" y="0"/>
                  <a:pt x="52663" y="295"/>
                  <a:pt x="78995" y="295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22"/>
          <p:cNvSpPr/>
          <p:nvPr/>
        </p:nvSpPr>
        <p:spPr>
          <a:xfrm>
            <a:off x="5091925" y="2129625"/>
            <a:ext cx="2608575" cy="899000"/>
          </a:xfrm>
          <a:custGeom>
            <a:rect b="b" l="l" r="r" t="t"/>
            <a:pathLst>
              <a:path extrusionOk="0" h="35960" w="104343">
                <a:moveTo>
                  <a:pt x="35370" y="0"/>
                </a:moveTo>
                <a:lnTo>
                  <a:pt x="35076" y="7958"/>
                </a:lnTo>
                <a:lnTo>
                  <a:pt x="294" y="7663"/>
                </a:lnTo>
                <a:lnTo>
                  <a:pt x="0" y="35960"/>
                </a:lnTo>
                <a:lnTo>
                  <a:pt x="5600" y="35665"/>
                </a:lnTo>
                <a:lnTo>
                  <a:pt x="5600" y="28296"/>
                </a:lnTo>
                <a:lnTo>
                  <a:pt x="104343" y="28296"/>
                </a:lnTo>
                <a:lnTo>
                  <a:pt x="104049" y="0"/>
                </a:lnTo>
                <a:close/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 Hell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25" y="1162750"/>
            <a:ext cx="524827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858275" y="1167888"/>
            <a:ext cx="3055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Callback hell terjadi ketika ada callback di dalam callback dan ada callback lagi di dalam callback.. Dan seterusnya. Callback hell membuat kode jadi sulit dipahami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858275" y="3287638"/>
            <a:ext cx="305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Inilah alasan mengapa kita butuh Promise.</a:t>
            </a:r>
            <a:endParaRPr b="1"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675" y="3360900"/>
            <a:ext cx="1402824" cy="9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917100" y="220230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Promise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Promise?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3954900" cy="3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EAD3"/>
                </a:highlight>
              </a:rPr>
              <a:t>Promise adalah object </a:t>
            </a:r>
            <a:r>
              <a:rPr lang="en"/>
              <a:t>yang mewakili </a:t>
            </a:r>
            <a:r>
              <a:rPr b="1" lang="en"/>
              <a:t>hasil akhir</a:t>
            </a:r>
            <a:r>
              <a:rPr lang="en"/>
              <a:t> (keberhasilan &amp; kegagalan) dari proses </a:t>
            </a:r>
            <a:r>
              <a:rPr lang="en"/>
              <a:t>asynchronous.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Promise punya tiga state: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i="1" lang="en">
                <a:highlight>
                  <a:srgbClr val="FFF2CC"/>
                </a:highlight>
              </a:rPr>
              <a:t>Pending</a:t>
            </a:r>
            <a:r>
              <a:rPr lang="en"/>
              <a:t> -&gt; proses async sedang dikerjakan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i="1" lang="en">
                <a:highlight>
                  <a:srgbClr val="B6D7A8"/>
                </a:highlight>
              </a:rPr>
              <a:t>Fulfilled</a:t>
            </a:r>
            <a:r>
              <a:rPr lang="en"/>
              <a:t> -&gt; proses async selesai dan berhasil dikerjakan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i="1" lang="en">
                <a:highlight>
                  <a:srgbClr val="F4CCCC"/>
                </a:highlight>
              </a:rPr>
              <a:t>Rejected</a:t>
            </a:r>
            <a:r>
              <a:rPr lang="en"/>
              <a:t> -&gt; proses async gagal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850" y="9196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Buat Object Promise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25" y="2571750"/>
            <a:ext cx="73818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736050" y="1591675"/>
            <a:ext cx="190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Parameter </a:t>
            </a:r>
            <a:r>
              <a:rPr lang="en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callback</a:t>
            </a:r>
            <a:r>
              <a:rPr lang="en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 dijalankan saat berhasil</a:t>
            </a:r>
            <a:endParaRPr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804375" y="1591675"/>
            <a:ext cx="190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Parameter callback dijalankan saat gagal</a:t>
            </a:r>
            <a:endParaRPr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4767675" y="2247525"/>
            <a:ext cx="144700" cy="545300"/>
          </a:xfrm>
          <a:custGeom>
            <a:rect b="b" l="l" r="r" t="t"/>
            <a:pathLst>
              <a:path extrusionOk="0" h="21812" w="5788">
                <a:moveTo>
                  <a:pt x="0" y="0"/>
                </a:moveTo>
                <a:cubicBezTo>
                  <a:pt x="5262" y="5258"/>
                  <a:pt x="7062" y="14753"/>
                  <a:pt x="4717" y="21812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p26"/>
          <p:cNvSpPr/>
          <p:nvPr/>
        </p:nvSpPr>
        <p:spPr>
          <a:xfrm>
            <a:off x="6403575" y="2299100"/>
            <a:ext cx="133650" cy="501075"/>
          </a:xfrm>
          <a:custGeom>
            <a:rect b="b" l="l" r="r" t="t"/>
            <a:pathLst>
              <a:path extrusionOk="0" h="20043" w="5346">
                <a:moveTo>
                  <a:pt x="4716" y="0"/>
                </a:moveTo>
                <a:cubicBezTo>
                  <a:pt x="7422" y="6308"/>
                  <a:pt x="0" y="13180"/>
                  <a:pt x="0" y="20043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Promise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" y="985400"/>
            <a:ext cx="5455350" cy="3126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272" y="2946472"/>
            <a:ext cx="3034825" cy="134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3954900" cy="3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Menggunakan </a:t>
            </a:r>
            <a:r>
              <a:rPr b="1" lang="en"/>
              <a:t>then..catch</a:t>
            </a:r>
            <a:r>
              <a:rPr lang="en"/>
              <a:t> atau </a:t>
            </a:r>
            <a:r>
              <a:rPr b="1" lang="en"/>
              <a:t>then..catch..finally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Menggunakan </a:t>
            </a:r>
            <a:r>
              <a:rPr b="1" lang="en"/>
              <a:t>async/await</a:t>
            </a:r>
            <a:endParaRPr b="1"/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Mengambil data dari Promise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47" y="1222147"/>
            <a:ext cx="3034825" cy="134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3" name="Google Shape;163;p28"/>
          <p:cNvGrpSpPr/>
          <p:nvPr/>
        </p:nvGrpSpPr>
        <p:grpSpPr>
          <a:xfrm>
            <a:off x="4936097" y="2828519"/>
            <a:ext cx="3034738" cy="1437999"/>
            <a:chOff x="5121396" y="2887497"/>
            <a:chExt cx="2901279" cy="1349600"/>
          </a:xfrm>
        </p:grpSpPr>
        <p:pic>
          <p:nvPicPr>
            <p:cNvPr id="164" name="Google Shape;16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1396" y="2887497"/>
              <a:ext cx="2901279" cy="134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5" name="Google Shape;165;p28"/>
            <p:cNvSpPr/>
            <p:nvPr/>
          </p:nvSpPr>
          <p:spPr>
            <a:xfrm>
              <a:off x="5224550" y="3161275"/>
              <a:ext cx="456875" cy="43275"/>
            </a:xfrm>
            <a:custGeom>
              <a:rect b="b" l="l" r="r" t="t"/>
              <a:pathLst>
                <a:path extrusionOk="0" h="1731" w="18275">
                  <a:moveTo>
                    <a:pt x="0" y="589"/>
                  </a:moveTo>
                  <a:cubicBezTo>
                    <a:pt x="6095" y="589"/>
                    <a:pt x="13203" y="3379"/>
                    <a:pt x="18275" y="0"/>
                  </a:cubicBezTo>
                </a:path>
              </a:pathLst>
            </a:cu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6" name="Google Shape;166;p28"/>
            <p:cNvSpPr/>
            <p:nvPr/>
          </p:nvSpPr>
          <p:spPr>
            <a:xfrm>
              <a:off x="6808875" y="3345475"/>
              <a:ext cx="427400" cy="11925"/>
            </a:xfrm>
            <a:custGeom>
              <a:rect b="b" l="l" r="r" t="t"/>
              <a:pathLst>
                <a:path extrusionOk="0" h="477" w="17096">
                  <a:moveTo>
                    <a:pt x="0" y="0"/>
                  </a:moveTo>
                  <a:cubicBezTo>
                    <a:pt x="5642" y="807"/>
                    <a:pt x="11396" y="295"/>
                    <a:pt x="17096" y="295"/>
                  </a:cubicBezTo>
                </a:path>
              </a:pathLst>
            </a:cu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Mengambil data dari Promise Berantai </a:t>
            </a:r>
            <a:br>
              <a:rPr lang="en"/>
            </a:br>
            <a:r>
              <a:rPr lang="en"/>
              <a:t>(Chained Promise)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25" y="1680950"/>
            <a:ext cx="5411125" cy="29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6020375" y="3471600"/>
            <a:ext cx="276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Cara ini Lebih terlihat rapi dibandingkan Callback Hell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6069000" y="1690850"/>
            <a:ext cx="276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Di dalam </a:t>
            </a:r>
            <a:r>
              <a:rPr b="1" i="1"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callback then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, kita bisa </a:t>
            </a:r>
            <a:r>
              <a:rPr lang="en" sz="1800">
                <a:solidFill>
                  <a:schemeClr val="dk2"/>
                </a:solidFill>
                <a:highlight>
                  <a:srgbClr val="D9EAD3"/>
                </a:highlight>
                <a:latin typeface="Shantell Sans"/>
                <a:ea typeface="Shantell Sans"/>
                <a:cs typeface="Shantell Sans"/>
                <a:sym typeface="Shantell Sans"/>
              </a:rPr>
              <a:t>return promise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 dan akan diporses di then berikutnya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Method di Promise()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7919400" cy="3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Promise.all()</a:t>
            </a:r>
            <a:r>
              <a:rPr lang="en"/>
              <a:t> -&gt; untuk menjalankan semua promise di dalam array atau iterable dan menggabungnya jadi satu promise. Semua promise harus fullfiled (berhasil)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Promise.any()</a:t>
            </a:r>
            <a:r>
              <a:rPr lang="en"/>
              <a:t> -&gt; </a:t>
            </a:r>
            <a:r>
              <a:rPr lang="en"/>
              <a:t>sama seperti </a:t>
            </a:r>
            <a:r>
              <a:rPr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Promise.all()</a:t>
            </a:r>
            <a:r>
              <a:rPr lang="en"/>
              <a:t> tapi dia akan tetap menganggap berhasil walaupun ada cuma ada 1 promise yang berhasil.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Promise.race()</a:t>
            </a:r>
            <a:r>
              <a:rPr lang="en"/>
              <a:t> -&gt; mengambil satu promise yang paling awal berhasil saja.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915475" y="220230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Latihan 💪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3172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Memahami Single-Thread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Fungsi Callback (</a:t>
            </a:r>
            <a:r>
              <a:rPr lang="en"/>
              <a:t>again)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Then..catch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Async/Await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Latihan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kita..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Latihan: AJAX Upload dengan Promise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40287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Buat form upload file dan kirim filenya dengan AJAX ke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https://codesandbox.io/p/sandbox/coding-subuh-ajax-server-33zfhf</a:t>
            </a:r>
            <a:r>
              <a:rPr lang="en"/>
              <a:t> 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38" y="3046913"/>
            <a:ext cx="6734175" cy="162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Latihan: Promise Fetch Data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200" y="1056988"/>
            <a:ext cx="236018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25" y="1111150"/>
            <a:ext cx="22112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ctrTitle"/>
          </p:nvPr>
        </p:nvSpPr>
        <p:spPr>
          <a:xfrm>
            <a:off x="311708" y="1277975"/>
            <a:ext cx="85206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Selamat</a:t>
            </a:r>
            <a:endParaRPr/>
          </a:p>
        </p:txBody>
      </p:sp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311700" y="28341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Kita</a:t>
            </a:r>
            <a:r>
              <a:rPr lang="en"/>
              <a:t> sudah selesai hari ini..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&amp; Referensi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XMLHttpRequest: responseType property - Web APIs | MDN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Using the Fetch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https://www.petanikode.com/javascript-ajax/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Belajar Nodejs #12: Menggunakan Database SQLite pada Nodejs</a:t>
            </a:r>
            <a:r>
              <a:rPr lang="en"/>
              <a:t> 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17100" y="220230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Single-Thread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r>
              <a:rPr lang="en"/>
              <a:t>itu Single-</a:t>
            </a:r>
            <a:r>
              <a:rPr lang="en"/>
              <a:t>Thread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50" y="1096425"/>
            <a:ext cx="35433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400" y="1213288"/>
            <a:ext cx="1470400" cy="33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3094950" y="1960125"/>
            <a:ext cx="1112700" cy="633725"/>
          </a:xfrm>
          <a:custGeom>
            <a:rect b="b" l="l" r="r" t="t"/>
            <a:pathLst>
              <a:path extrusionOk="0" h="25349" w="44508">
                <a:moveTo>
                  <a:pt x="0" y="25349"/>
                </a:moveTo>
                <a:cubicBezTo>
                  <a:pt x="9828" y="23387"/>
                  <a:pt x="18189" y="16759"/>
                  <a:pt x="26528" y="11201"/>
                </a:cubicBezTo>
                <a:cubicBezTo>
                  <a:pt x="32404" y="7285"/>
                  <a:pt x="39515" y="4993"/>
                  <a:pt x="44508" y="0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16"/>
          <p:cNvSpPr/>
          <p:nvPr/>
        </p:nvSpPr>
        <p:spPr>
          <a:xfrm>
            <a:off x="3124425" y="2755975"/>
            <a:ext cx="1046375" cy="1569575"/>
          </a:xfrm>
          <a:custGeom>
            <a:rect b="b" l="l" r="r" t="t"/>
            <a:pathLst>
              <a:path extrusionOk="0" h="62783" w="41855">
                <a:moveTo>
                  <a:pt x="0" y="0"/>
                </a:moveTo>
                <a:cubicBezTo>
                  <a:pt x="11241" y="22500"/>
                  <a:pt x="30614" y="40283"/>
                  <a:pt x="41855" y="62783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6"/>
          <p:cNvSpPr txBox="1"/>
          <p:nvPr/>
        </p:nvSpPr>
        <p:spPr>
          <a:xfrm>
            <a:off x="5954525" y="2039650"/>
            <a:ext cx="253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Fungsi-fungsi javascript dijalankan dalam satu thread CPU, tapi kok tidak saling block atau menunggu?  🤔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Asynchronous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31" y="712925"/>
            <a:ext cx="4734737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Javascript Handle Proses Asynchronous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00" y="980850"/>
            <a:ext cx="72435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917100" y="220230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Callback again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Sebelum itu.. Kita bahas dulu Callback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38970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adalah </a:t>
            </a:r>
            <a:r>
              <a:rPr b="1" lang="en"/>
              <a:t>fungsi yang dipanggil kembali setelah sebuah fungsi dikerjakan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di-inject atau dimasukan </a:t>
            </a:r>
            <a:r>
              <a:rPr lang="en"/>
              <a:t>melalui</a:t>
            </a:r>
            <a:r>
              <a:rPr lang="en"/>
              <a:t> parameter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Callback biasanya dipakai untuk </a:t>
            </a:r>
            <a:r>
              <a:rPr lang="en">
                <a:highlight>
                  <a:srgbClr val="D9EAD3"/>
                </a:highlight>
              </a:rPr>
              <a:t>handle event listener</a:t>
            </a:r>
            <a:r>
              <a:rPr lang="en"/>
              <a:t>, </a:t>
            </a:r>
            <a:r>
              <a:rPr lang="en">
                <a:highlight>
                  <a:srgbClr val="D0E0E3"/>
                </a:highlight>
              </a:rPr>
              <a:t>handle proses </a:t>
            </a:r>
            <a:r>
              <a:rPr lang="en">
                <a:highlight>
                  <a:srgbClr val="D0E0E3"/>
                </a:highlight>
              </a:rPr>
              <a:t>asynchronous</a:t>
            </a:r>
            <a:r>
              <a:rPr lang="en"/>
              <a:t> </a:t>
            </a:r>
            <a:r>
              <a:rPr lang="en">
                <a:highlight>
                  <a:srgbClr val="D9D2E9"/>
                </a:highlight>
              </a:rPr>
              <a:t>dan AJAX</a:t>
            </a:r>
            <a:r>
              <a:rPr lang="en"/>
              <a:t>.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550" y="1300201"/>
            <a:ext cx="4675525" cy="2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 dipakai di Event Listener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25" y="1184850"/>
            <a:ext cx="5958975" cy="3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552675" y="1584325"/>
            <a:ext cx="5644575" cy="2881225"/>
          </a:xfrm>
          <a:custGeom>
            <a:rect b="b" l="l" r="r" t="t"/>
            <a:pathLst>
              <a:path extrusionOk="0" h="115249" w="225783">
                <a:moveTo>
                  <a:pt x="127629" y="0"/>
                </a:moveTo>
                <a:lnTo>
                  <a:pt x="127335" y="15327"/>
                </a:lnTo>
                <a:lnTo>
                  <a:pt x="589" y="15327"/>
                </a:lnTo>
                <a:lnTo>
                  <a:pt x="0" y="114660"/>
                </a:lnTo>
                <a:lnTo>
                  <a:pt x="7074" y="115249"/>
                </a:lnTo>
                <a:lnTo>
                  <a:pt x="7369" y="99922"/>
                </a:lnTo>
                <a:lnTo>
                  <a:pt x="225783" y="100512"/>
                </a:lnTo>
                <a:lnTo>
                  <a:pt x="225194" y="0"/>
                </a:lnTo>
                <a:close/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